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5" r:id="rId3"/>
    <p:sldId id="263" r:id="rId4"/>
    <p:sldId id="257" r:id="rId5"/>
    <p:sldId id="258" r:id="rId6"/>
    <p:sldId id="256" r:id="rId7"/>
    <p:sldId id="261" r:id="rId8"/>
    <p:sldId id="262" r:id="rId9"/>
    <p:sldId id="266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FFCC00"/>
    <a:srgbClr val="DEE581"/>
    <a:srgbClr val="2A07F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7691" autoAdjust="0"/>
  </p:normalViewPr>
  <p:slideViewPr>
    <p:cSldViewPr>
      <p:cViewPr varScale="1">
        <p:scale>
          <a:sx n="95" d="100"/>
          <a:sy n="95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TESDA Assessment</a:t>
            </a:r>
          </a:p>
          <a:p>
            <a:pPr>
              <a:defRPr/>
            </a:pPr>
            <a:r>
              <a:rPr lang="en-US" dirty="0" smtClean="0"/>
              <a:t>Comparative</a:t>
            </a:r>
            <a:r>
              <a:rPr lang="en-US" baseline="0" dirty="0" smtClean="0"/>
              <a:t> Result in Three Years</a:t>
            </a:r>
            <a:endParaRPr lang="en-US" dirty="0"/>
          </a:p>
        </c:rich>
      </c:tx>
      <c:layout>
        <c:manualLayout>
          <c:xMode val="edge"/>
          <c:yMode val="edge"/>
          <c:x val="0.40114223236085805"/>
          <c:y val="7.8116894859580266E-3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0.97319347503853437"/>
          <c:h val="0.9147503018059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 I/II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89.63</c:v>
                </c:pt>
                <c:pt idx="1">
                  <c:v>92.12</c:v>
                </c:pt>
                <c:pt idx="2">
                  <c:v>78.540000000000006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10.37</c:v>
                </c:pt>
                <c:pt idx="1">
                  <c:v>7.88</c:v>
                </c:pt>
                <c:pt idx="2">
                  <c:v>21.46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83264"/>
        <c:axId val="23089152"/>
      </c:barChart>
      <c:catAx>
        <c:axId val="2308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89152"/>
        <c:crosses val="autoZero"/>
        <c:auto val="1"/>
        <c:lblAlgn val="ctr"/>
        <c:lblOffset val="100"/>
        <c:noMultiLvlLbl val="0"/>
      </c:catAx>
      <c:valAx>
        <c:axId val="2308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0832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74167128832968088"/>
          <c:y val="0.92165057035157305"/>
          <c:w val="0.25832871167031912"/>
          <c:h val="6.377343615265219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3.2115506966217105E-3"/>
          <c:y val="7.0354830017583636E-4"/>
          <c:w val="0.99607593805587935"/>
          <c:h val="0.94608703240156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41666666666668E-2"/>
                  <c:y val="5.0971641906957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Mean Percentage Score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64.930000000000007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Mean Percentage Score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73.92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41666666666668E-2"/>
                  <c:y val="-2.548582095347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Mean Percentage Score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74.14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160320"/>
        <c:axId val="23161856"/>
        <c:axId val="0"/>
      </c:bar3DChart>
      <c:catAx>
        <c:axId val="23160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161856"/>
        <c:crosses val="autoZero"/>
        <c:auto val="1"/>
        <c:lblAlgn val="ctr"/>
        <c:lblOffset val="100"/>
        <c:noMultiLvlLbl val="0"/>
      </c:catAx>
      <c:valAx>
        <c:axId val="2316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160320"/>
        <c:crosses val="autoZero"/>
        <c:crossBetween val="between"/>
      </c:valAx>
      <c:spPr>
        <a:blipFill>
          <a:blip xmlns:r="http://schemas.openxmlformats.org/officeDocument/2006/relationships" r:embed="rId3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1.750634777877565E-2"/>
          <c:y val="0.90192608277497988"/>
          <c:w val="0.94557876240046268"/>
          <c:h val="8.472252024363087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>
                <a:solidFill>
                  <a:schemeClr val="bg1"/>
                </a:solidFill>
              </a:rPr>
              <a:t>NAT Comparative Result by Subject Area</a:t>
            </a:r>
          </a:p>
        </c:rich>
      </c:tx>
      <c:layout>
        <c:manualLayout>
          <c:xMode val="edge"/>
          <c:yMode val="edge"/>
          <c:x val="0.14249262536873158"/>
          <c:y val="3.0303048657379365E-2"/>
        </c:manualLayout>
      </c:layout>
      <c:overlay val="0"/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English</c:v>
                </c:pt>
                <c:pt idx="1">
                  <c:v>Science</c:v>
                </c:pt>
                <c:pt idx="2">
                  <c:v>Math</c:v>
                </c:pt>
                <c:pt idx="3">
                  <c:v>Filipino</c:v>
                </c:pt>
                <c:pt idx="4">
                  <c:v>Ar Pan</c:v>
                </c:pt>
                <c:pt idx="5">
                  <c:v>Critical Thinking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75.81</c:v>
                </c:pt>
                <c:pt idx="1">
                  <c:v>59.21</c:v>
                </c:pt>
                <c:pt idx="2">
                  <c:v>79.2</c:v>
                </c:pt>
                <c:pt idx="3">
                  <c:v>57.42</c:v>
                </c:pt>
                <c:pt idx="4">
                  <c:v>60.89</c:v>
                </c:pt>
                <c:pt idx="5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English</c:v>
                </c:pt>
                <c:pt idx="1">
                  <c:v>Science</c:v>
                </c:pt>
                <c:pt idx="2">
                  <c:v>Math</c:v>
                </c:pt>
                <c:pt idx="3">
                  <c:v>Filipino</c:v>
                </c:pt>
                <c:pt idx="4">
                  <c:v>Ar Pan</c:v>
                </c:pt>
                <c:pt idx="5">
                  <c:v>Critical Thinking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73.06</c:v>
                </c:pt>
                <c:pt idx="1">
                  <c:v>82.86</c:v>
                </c:pt>
                <c:pt idx="2">
                  <c:v>86.87</c:v>
                </c:pt>
                <c:pt idx="3">
                  <c:v>64.55</c:v>
                </c:pt>
                <c:pt idx="4">
                  <c:v>72.349999999999994</c:v>
                </c:pt>
                <c:pt idx="5">
                  <c:v>50.17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English</c:v>
                </c:pt>
                <c:pt idx="1">
                  <c:v>Science</c:v>
                </c:pt>
                <c:pt idx="2">
                  <c:v>Math</c:v>
                </c:pt>
                <c:pt idx="3">
                  <c:v>Filipino</c:v>
                </c:pt>
                <c:pt idx="4">
                  <c:v>Ar Pan</c:v>
                </c:pt>
                <c:pt idx="5">
                  <c:v>Critical Thinking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69.5</c:v>
                </c:pt>
                <c:pt idx="1">
                  <c:v>78.290000000000006</c:v>
                </c:pt>
                <c:pt idx="2">
                  <c:v>92.3</c:v>
                </c:pt>
                <c:pt idx="3">
                  <c:v>59.86</c:v>
                </c:pt>
                <c:pt idx="4">
                  <c:v>76.7</c:v>
                </c:pt>
                <c:pt idx="5">
                  <c:v>65.42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0240"/>
        <c:axId val="23200512"/>
      </c:barChart>
      <c:catAx>
        <c:axId val="2113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200512"/>
        <c:crosses val="autoZero"/>
        <c:auto val="1"/>
        <c:lblAlgn val="ctr"/>
        <c:lblOffset val="100"/>
        <c:noMultiLvlLbl val="0"/>
      </c:catAx>
      <c:valAx>
        <c:axId val="2320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02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gradFill>
          <a:gsLst>
            <a:gs pos="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1.4010953970884674E-2"/>
          <c:y val="5.6544380138110221E-4"/>
          <c:w val="0.97061703973085367"/>
          <c:h val="0.857603382317890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2907250685654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936087602848117E-2"/>
                  <c:y val="2.329681053822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Pre Test</c:v>
                </c:pt>
                <c:pt idx="1">
                  <c:v>Post Test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Intructional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875876886998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Pre Test</c:v>
                </c:pt>
                <c:pt idx="1">
                  <c:v>Post Test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0.41</c:v>
                </c:pt>
                <c:pt idx="1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Frustration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379384434994734E-2"/>
                  <c:y val="-7.7656035127432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670109503560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Pre Test</c:v>
                </c:pt>
                <c:pt idx="1">
                  <c:v>Post Test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0.43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4878976"/>
        <c:axId val="34880512"/>
        <c:axId val="22936640"/>
      </c:bar3DChart>
      <c:catAx>
        <c:axId val="34878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ngsanaUPC" pitchFamily="18" charset="-34"/>
                <a:cs typeface="AngsanaUPC" pitchFamily="18" charset="-34"/>
              </a:defRPr>
            </a:pPr>
            <a:endParaRPr lang="en-US"/>
          </a:p>
        </c:txPr>
        <c:crossAx val="34880512"/>
        <c:crosses val="autoZero"/>
        <c:auto val="1"/>
        <c:lblAlgn val="ctr"/>
        <c:lblOffset val="100"/>
        <c:noMultiLvlLbl val="0"/>
      </c:catAx>
      <c:valAx>
        <c:axId val="34880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878976"/>
        <c:crosses val="autoZero"/>
        <c:crossBetween val="between"/>
      </c:valAx>
      <c:serAx>
        <c:axId val="22936640"/>
        <c:scaling>
          <c:orientation val="minMax"/>
        </c:scaling>
        <c:delete val="1"/>
        <c:axPos val="b"/>
        <c:majorTickMark val="out"/>
        <c:minorTickMark val="none"/>
        <c:tickLblPos val="nextTo"/>
        <c:crossAx val="34880512"/>
        <c:crosses val="autoZero"/>
      </c:ser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77906256815935315"/>
          <c:y val="0.73391801601671014"/>
          <c:w val="0.19799592985659401"/>
          <c:h val="0.2295822328388247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8702119137281753"/>
          <c:h val="0.83543146380075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94.44</c:v>
                </c:pt>
                <c:pt idx="1">
                  <c:v>96.24</c:v>
                </c:pt>
                <c:pt idx="2">
                  <c:v>96.55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98.65</c:v>
                </c:pt>
                <c:pt idx="1">
                  <c:v>97.28</c:v>
                </c:pt>
                <c:pt idx="2">
                  <c:v>99.17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96.5</c:v>
                </c:pt>
                <c:pt idx="1">
                  <c:v>96.8</c:v>
                </c:pt>
                <c:pt idx="2">
                  <c:v>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6304"/>
        <c:axId val="34892032"/>
      </c:barChart>
      <c:catAx>
        <c:axId val="2966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34892032"/>
        <c:crosses val="autoZero"/>
        <c:auto val="1"/>
        <c:lblAlgn val="ctr"/>
        <c:lblOffset val="100"/>
        <c:noMultiLvlLbl val="0"/>
      </c:catAx>
      <c:valAx>
        <c:axId val="3489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6630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6683713989468392"/>
          <c:y val="0.36907913633437328"/>
          <c:w val="0.12407208310013756"/>
          <c:h val="0.26184147972069527"/>
        </c:manualLayout>
      </c:layout>
      <c:overlay val="1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4192D-08A7-4CD0-AEC2-F2948BA35EE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32A5E-F56C-4BC5-A0E3-0748300BEE2B}">
      <dgm:prSet custT="1"/>
      <dgm:spPr/>
      <dgm:t>
        <a:bodyPr/>
        <a:lstStyle/>
        <a:p>
          <a:pPr rtl="0"/>
          <a:r>
            <a:rPr lang="en-US" sz="2400" dirty="0" smtClean="0">
              <a:latin typeface="Arial Black" pitchFamily="34" charset="0"/>
            </a:rPr>
            <a:t>PHIL-IRI Comparative Result</a:t>
          </a:r>
        </a:p>
        <a:p>
          <a:pPr rtl="0"/>
          <a:r>
            <a:rPr lang="en-US" sz="2400" dirty="0" smtClean="0">
              <a:latin typeface="Arial Black" pitchFamily="34" charset="0"/>
            </a:rPr>
            <a:t> SY 2014-2015</a:t>
          </a:r>
          <a:endParaRPr lang="en-US" sz="2400" dirty="0">
            <a:latin typeface="Arial Black" pitchFamily="34" charset="0"/>
          </a:endParaRPr>
        </a:p>
      </dgm:t>
    </dgm:pt>
    <dgm:pt modelId="{AE86E783-F95C-4E14-8BEA-AC9C45E51EE7}" type="parTrans" cxnId="{0075D495-D142-41AE-B0B1-527790670407}">
      <dgm:prSet/>
      <dgm:spPr/>
      <dgm:t>
        <a:bodyPr/>
        <a:lstStyle/>
        <a:p>
          <a:endParaRPr lang="en-US"/>
        </a:p>
      </dgm:t>
    </dgm:pt>
    <dgm:pt modelId="{65FF44F7-4273-47CE-80E9-1926D31B2971}" type="sibTrans" cxnId="{0075D495-D142-41AE-B0B1-527790670407}">
      <dgm:prSet/>
      <dgm:spPr/>
      <dgm:t>
        <a:bodyPr/>
        <a:lstStyle/>
        <a:p>
          <a:endParaRPr lang="en-US"/>
        </a:p>
      </dgm:t>
    </dgm:pt>
    <dgm:pt modelId="{F549C647-CF4D-4393-8140-DB7994F058C7}" type="pres">
      <dgm:prSet presAssocID="{36D4192D-08A7-4CD0-AEC2-F2948BA35E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EF31E-77F1-44A9-8876-869B434F15BE}" type="pres">
      <dgm:prSet presAssocID="{C9D32A5E-F56C-4BC5-A0E3-0748300BEE2B}" presName="node" presStyleLbl="node1" presStyleIdx="0" presStyleCnt="1" custScaleX="626525" custScaleY="103300" custRadScaleRad="100847" custRadScaleInc="-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5B3CD5-FD06-49C5-84A5-118CAD2ED385}" type="presOf" srcId="{C9D32A5E-F56C-4BC5-A0E3-0748300BEE2B}" destId="{187EF31E-77F1-44A9-8876-869B434F15BE}" srcOrd="0" destOrd="0" presId="urn:microsoft.com/office/officeart/2005/8/layout/cycle2"/>
    <dgm:cxn modelId="{076E9513-6EDE-45A1-B090-FADEA4E342C5}" type="presOf" srcId="{36D4192D-08A7-4CD0-AEC2-F2948BA35EE6}" destId="{F549C647-CF4D-4393-8140-DB7994F058C7}" srcOrd="0" destOrd="0" presId="urn:microsoft.com/office/officeart/2005/8/layout/cycle2"/>
    <dgm:cxn modelId="{0075D495-D142-41AE-B0B1-527790670407}" srcId="{36D4192D-08A7-4CD0-AEC2-F2948BA35EE6}" destId="{C9D32A5E-F56C-4BC5-A0E3-0748300BEE2B}" srcOrd="0" destOrd="0" parTransId="{AE86E783-F95C-4E14-8BEA-AC9C45E51EE7}" sibTransId="{65FF44F7-4273-47CE-80E9-1926D31B2971}"/>
    <dgm:cxn modelId="{975F42D9-DA0E-41F6-956D-610E8B044841}" type="presParOf" srcId="{F549C647-CF4D-4393-8140-DB7994F058C7}" destId="{187EF31E-77F1-44A9-8876-869B434F15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EF31E-77F1-44A9-8876-869B434F15BE}">
      <dsp:nvSpPr>
        <dsp:cNvPr id="0" name=""/>
        <dsp:cNvSpPr/>
      </dsp:nvSpPr>
      <dsp:spPr>
        <a:xfrm>
          <a:off x="604751" y="1487"/>
          <a:ext cx="7385547" cy="1217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PHIL-IRI Comparative Result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 SY 2014-2015</a:t>
          </a:r>
          <a:endParaRPr lang="en-US" sz="2400" kern="1200" dirty="0">
            <a:latin typeface="Arial Black" pitchFamily="34" charset="0"/>
          </a:endParaRPr>
        </a:p>
      </dsp:txBody>
      <dsp:txXfrm>
        <a:off x="1686339" y="179817"/>
        <a:ext cx="5222371" cy="86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86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86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CDA55DC8-63A7-4D3A-87EC-16E0D2B2976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012"/>
            <a:ext cx="3077739" cy="468863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8012"/>
            <a:ext cx="3077739" cy="468863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A00EC23B-AD36-4A37-B158-5136630D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81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B966C866-647E-4FF5-ACEC-20F72B9FDA5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vert="horz" lIns="93241" tIns="46621" rIns="93241" bIns="466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F3982DA2-8C86-42A2-9C7A-32E08C236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3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2DA2-8C86-42A2-9C7A-32E08C236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1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758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62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55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59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729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97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43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93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5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22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26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40C0-E7CE-466B-9088-1DA5077E38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A092-12ED-472A-A5AA-5D24655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/>
        </p:blipFill>
        <p:spPr>
          <a:xfrm>
            <a:off x="271670" y="-609600"/>
            <a:ext cx="8839200" cy="8185460"/>
          </a:xfrm>
        </p:spPr>
      </p:pic>
      <p:sp>
        <p:nvSpPr>
          <p:cNvPr id="5" name="Rectangle 4"/>
          <p:cNvSpPr/>
          <p:nvPr/>
        </p:nvSpPr>
        <p:spPr>
          <a:xfrm>
            <a:off x="381000" y="-295492"/>
            <a:ext cx="6172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5638800"/>
            <a:ext cx="10744200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Berlin Sans FB Demi" pitchFamily="34" charset="0"/>
                <a:cs typeface="Arial" pitchFamily="34" charset="0"/>
              </a:rPr>
              <a:t>ALABEL NATIONAL HIGH SCHOOL</a:t>
            </a:r>
            <a:endParaRPr lang="en-US" sz="4000" b="1" dirty="0">
              <a:latin typeface="Berlin Sans FB Dem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haroni" pitchFamily="2" charset="-79"/>
                <a:cs typeface="Aharoni" pitchFamily="2" charset="-79"/>
              </a:rPr>
              <a:t>S M E P A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352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US" sz="4800" baseline="30000" dirty="0" smtClean="0">
                <a:solidFill>
                  <a:srgbClr val="FF0000"/>
                </a:solidFill>
                <a:latin typeface="Berlin Sans FB" pitchFamily="34" charset="0"/>
              </a:rPr>
              <a:t>ST</a:t>
            </a:r>
            <a:r>
              <a:rPr lang="en-US" sz="4800" dirty="0" smtClean="0">
                <a:solidFill>
                  <a:srgbClr val="FF0000"/>
                </a:solidFill>
                <a:latin typeface="Berlin Sans FB" pitchFamily="34" charset="0"/>
              </a:rPr>
              <a:t> Quarter –QUALITY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TESDA Assessment Result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NAT Comparative Result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PHIL-IRI Comparative Result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Completion Rate</a:t>
            </a:r>
          </a:p>
          <a:p>
            <a:pPr marL="685800" indent="-685800" algn="l">
              <a:buFont typeface="Wingdings" pitchFamily="2" charset="2"/>
              <a:buChar char="Ø"/>
            </a:pPr>
            <a:endParaRPr lang="en-US" sz="16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1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54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endParaRPr lang="en-US" sz="5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10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033890"/>
              </p:ext>
            </p:extLst>
          </p:nvPr>
        </p:nvGraphicFramePr>
        <p:xfrm>
          <a:off x="198782" y="1738329"/>
          <a:ext cx="5685183" cy="487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217" y="228600"/>
            <a:ext cx="8809383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Alabel National High School adopting the “Strengthened Technical Vocational Education Program (</a:t>
            </a:r>
            <a:r>
              <a:rPr lang="en-US" dirty="0" smtClean="0"/>
              <a:t>STVEP) provides </a:t>
            </a:r>
            <a:r>
              <a:rPr lang="en-US" dirty="0"/>
              <a:t>opportunities for students to acquire a National Certificate </a:t>
            </a:r>
            <a:r>
              <a:rPr lang="en-US" dirty="0" smtClean="0"/>
              <a:t>(NC) and</a:t>
            </a:r>
            <a:r>
              <a:rPr lang="en-US" dirty="0"/>
              <a:t>/ or Certificate of </a:t>
            </a:r>
            <a:r>
              <a:rPr lang="en-US" dirty="0" smtClean="0"/>
              <a:t>Competency (COC) upon graduation. In </a:t>
            </a:r>
            <a:r>
              <a:rPr lang="en-US" dirty="0"/>
              <a:t>this </a:t>
            </a:r>
            <a:r>
              <a:rPr lang="en-US" dirty="0" smtClean="0"/>
              <a:t>regard, the school enters </a:t>
            </a:r>
            <a:r>
              <a:rPr lang="en-US" dirty="0"/>
              <a:t>into a partnership with local industries for the students’ exposure and work </a:t>
            </a:r>
            <a:r>
              <a:rPr lang="en-US" dirty="0" smtClean="0"/>
              <a:t>experience</a:t>
            </a:r>
            <a:r>
              <a:rPr lang="en-US" dirty="0"/>
              <a:t>  </a:t>
            </a:r>
            <a:r>
              <a:rPr lang="en-US" dirty="0" smtClean="0"/>
              <a:t>to prepare them for TESDA Assessment.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1705928"/>
            <a:ext cx="3124200" cy="493981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/>
              <a:t>Trend</a:t>
            </a:r>
            <a:r>
              <a:rPr lang="en-US" sz="1500" dirty="0" smtClean="0"/>
              <a:t>:   </a:t>
            </a:r>
            <a:r>
              <a:rPr lang="en-US" sz="1500" b="1" dirty="0" smtClean="0">
                <a:solidFill>
                  <a:srgbClr val="FF0000"/>
                </a:solidFill>
              </a:rPr>
              <a:t>Fluctuating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b="1" i="1" dirty="0" smtClean="0"/>
              <a:t>Analysis</a:t>
            </a:r>
            <a:r>
              <a:rPr lang="en-US" sz="1500" dirty="0" smtClean="0"/>
              <a:t>:</a:t>
            </a:r>
          </a:p>
          <a:p>
            <a:pPr algn="just"/>
            <a:r>
              <a:rPr lang="en-US" sz="1500" dirty="0" smtClean="0"/>
              <a:t>The data shows that the school continually produced graduates with National Certificate (NC I/II) which implies that they are already equipped with lifelong relevant skills upon graduation in high school.  On the other hand, the highest percentage of TESDA passers with NC I/II was garnered by the second batch of tech </a:t>
            </a:r>
            <a:r>
              <a:rPr lang="en-US" sz="1500" dirty="0" err="1" smtClean="0"/>
              <a:t>voc</a:t>
            </a:r>
            <a:r>
              <a:rPr lang="en-US" sz="1500" dirty="0" smtClean="0"/>
              <a:t> graduates with 92.12% in school year 2012-2013</a:t>
            </a:r>
            <a:r>
              <a:rPr lang="en-US" sz="1500" dirty="0" smtClean="0"/>
              <a:t>.</a:t>
            </a:r>
            <a:endParaRPr lang="en-US" sz="1500" dirty="0" smtClean="0"/>
          </a:p>
          <a:p>
            <a:r>
              <a:rPr lang="en-US" sz="1500" b="1" i="1" dirty="0" smtClean="0"/>
              <a:t>Facilitating Factor:</a:t>
            </a:r>
          </a:p>
          <a:p>
            <a:r>
              <a:rPr lang="en-US" sz="1500" dirty="0" smtClean="0"/>
              <a:t>Strong school-community partnership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500" dirty="0" smtClean="0"/>
              <a:t>MLGU counterpart Php 600 per student for the assessment fee.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500" dirty="0" smtClean="0"/>
              <a:t>Partnership of the local industries for the students’ exposure and work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0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52400"/>
            <a:ext cx="8762999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NAT Comparative Result in Three Years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3611"/>
              </p:ext>
            </p:extLst>
          </p:nvPr>
        </p:nvGraphicFramePr>
        <p:xfrm>
          <a:off x="210207" y="761999"/>
          <a:ext cx="4666593" cy="586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76800" y="762000"/>
            <a:ext cx="4114798" cy="5693866"/>
          </a:xfrm>
          <a:prstGeom prst="rect">
            <a:avLst/>
          </a:prstGeom>
          <a:solidFill>
            <a:srgbClr val="FFFF66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Analysis:</a:t>
            </a:r>
            <a:endParaRPr lang="en-US" sz="1400" i="1" dirty="0">
              <a:solidFill>
                <a:srgbClr val="FF0000"/>
              </a:solidFill>
            </a:endParaRPr>
          </a:p>
          <a:p>
            <a:pPr algn="just"/>
            <a:r>
              <a:rPr lang="en-US" sz="1400" i="1" dirty="0" smtClean="0">
                <a:solidFill>
                  <a:srgbClr val="FF0000"/>
                </a:solidFill>
              </a:rPr>
              <a:t>The data shows  that in two consecutive  school years , the overall Mean Percentage Score (MPS) is </a:t>
            </a:r>
            <a:r>
              <a:rPr lang="en-US" sz="1400" b="1" i="1" dirty="0" smtClean="0"/>
              <a:t>increasing</a:t>
            </a:r>
            <a:r>
              <a:rPr lang="en-US" sz="1400" i="1" dirty="0" smtClean="0">
                <a:solidFill>
                  <a:srgbClr val="FF0000"/>
                </a:solidFill>
              </a:rPr>
              <a:t>. Apparently, </a:t>
            </a:r>
            <a:r>
              <a:rPr lang="en-US" sz="1400" i="1" dirty="0">
                <a:solidFill>
                  <a:srgbClr val="FF0000"/>
                </a:solidFill>
              </a:rPr>
              <a:t>f</a:t>
            </a:r>
            <a:r>
              <a:rPr lang="en-US" sz="1400" i="1" dirty="0" smtClean="0">
                <a:solidFill>
                  <a:srgbClr val="FF0000"/>
                </a:solidFill>
              </a:rPr>
              <a:t>rom the first school year to  second, there  was a big  increase of 8.99% and from the second to third, there was  a little increase of .22%.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algn="just"/>
            <a:r>
              <a:rPr lang="en-US" sz="1400" b="1" dirty="0" smtClean="0"/>
              <a:t>Facilitating Factors:</a:t>
            </a:r>
          </a:p>
          <a:p>
            <a:pPr marL="228600" indent="-228600" algn="just">
              <a:buFontTx/>
              <a:buAutoNum type="arabicPeriod"/>
            </a:pPr>
            <a:r>
              <a:rPr lang="en-US" sz="1400" dirty="0" smtClean="0"/>
              <a:t>Strong school-community partnership for the provision of supplies and materials throughout the preparation of the NAT</a:t>
            </a:r>
          </a:p>
          <a:p>
            <a:pPr marL="228600" indent="-228600" algn="just">
              <a:buAutoNum type="arabicPeriod"/>
            </a:pPr>
            <a:r>
              <a:rPr lang="en-US" sz="1400" dirty="0" smtClean="0"/>
              <a:t>Intensive NAT Enhancement Activities</a:t>
            </a:r>
          </a:p>
          <a:p>
            <a:pPr marL="228600" indent="-228600" algn="just">
              <a:buAutoNum type="arabicPeriod"/>
            </a:pPr>
            <a:r>
              <a:rPr lang="en-US" sz="1400" dirty="0" smtClean="0"/>
              <a:t>Intensive instructional monitoring and supervision </a:t>
            </a:r>
            <a:endParaRPr lang="en-US" sz="1400" dirty="0"/>
          </a:p>
          <a:p>
            <a:pPr algn="just"/>
            <a:r>
              <a:rPr lang="en-US" sz="1400" b="1" dirty="0" smtClean="0"/>
              <a:t>Barrier: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 smtClean="0"/>
              <a:t>Students’ absences due to poor economic status, internet addiction, distance from home to school.</a:t>
            </a:r>
          </a:p>
          <a:p>
            <a:pPr algn="just"/>
            <a:r>
              <a:rPr lang="en-US" sz="1400" b="1" dirty="0" smtClean="0"/>
              <a:t>Bottleneck: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/>
              <a:t>Overlapping of activities (NAT &amp; TESDA Assessment)</a:t>
            </a:r>
          </a:p>
          <a:p>
            <a:pPr algn="just"/>
            <a:r>
              <a:rPr lang="en-US" sz="1400" b="1" dirty="0" smtClean="0"/>
              <a:t>Proposed Solutions:</a:t>
            </a:r>
          </a:p>
          <a:p>
            <a:pPr marL="228600" indent="-228600" algn="just">
              <a:buAutoNum type="arabicPeriod"/>
            </a:pPr>
            <a:r>
              <a:rPr lang="en-US" sz="1400" dirty="0" smtClean="0"/>
              <a:t>Strict implementation of municipal ordinance on amusement operation.</a:t>
            </a:r>
          </a:p>
          <a:p>
            <a:pPr marL="228600" indent="-228600" algn="just">
              <a:buAutoNum type="arabicPeriod"/>
            </a:pPr>
            <a:r>
              <a:rPr lang="en-US" sz="1400" dirty="0" smtClean="0"/>
              <a:t>MLGU/BLGU shall provide free ride from home to school</a:t>
            </a:r>
          </a:p>
          <a:p>
            <a:pPr marL="228600" indent="-228600" algn="just">
              <a:buAutoNum type="arabicPeriod"/>
            </a:pPr>
            <a:r>
              <a:rPr lang="en-US" sz="1400" dirty="0" smtClean="0"/>
              <a:t>TESDA assessment should be done earlier (November-December)</a:t>
            </a: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291240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1" grpId="0">
        <p:bldAsOne/>
      </p:bldGraphic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10443"/>
              </p:ext>
            </p:extLst>
          </p:nvPr>
        </p:nvGraphicFramePr>
        <p:xfrm>
          <a:off x="228600" y="1524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14365" y="5240215"/>
            <a:ext cx="8610600" cy="1447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Data Analysis:</a:t>
            </a:r>
          </a:p>
          <a:p>
            <a:pPr marL="228600" indent="-228600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Among the five subject  areas, Mathematics scored  best; scores reached mastery level  in three consecutive years.</a:t>
            </a:r>
          </a:p>
          <a:p>
            <a:pPr marL="228600" indent="-228600">
              <a:buAutoNum type="arabicPeriod"/>
            </a:pPr>
            <a:r>
              <a:rPr lang="en-US" sz="1400" b="1" dirty="0" err="1" smtClean="0">
                <a:solidFill>
                  <a:schemeClr val="tx1"/>
                </a:solidFill>
              </a:rPr>
              <a:t>Araling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Panlipunan</a:t>
            </a:r>
            <a:r>
              <a:rPr lang="en-US" sz="1400" b="1" dirty="0" smtClean="0">
                <a:solidFill>
                  <a:schemeClr val="tx1"/>
                </a:solidFill>
              </a:rPr>
              <a:t> increased MPS in  two consecutive years.</a:t>
            </a:r>
          </a:p>
          <a:p>
            <a:pPr marL="228600" indent="-228600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English slightly decreased MPS in two consecutive years, while, Science and Filipino decreased  MPS  only in the latest result.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8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2459578"/>
              </p:ext>
            </p:extLst>
          </p:nvPr>
        </p:nvGraphicFramePr>
        <p:xfrm>
          <a:off x="228599" y="152400"/>
          <a:ext cx="8762997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879949"/>
              </p:ext>
            </p:extLst>
          </p:nvPr>
        </p:nvGraphicFramePr>
        <p:xfrm>
          <a:off x="76200" y="1579603"/>
          <a:ext cx="5339251" cy="327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5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5455" y="1579603"/>
            <a:ext cx="3576145" cy="28007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Impact</a:t>
            </a:r>
            <a:r>
              <a:rPr lang="en-US" sz="1100" dirty="0" smtClean="0"/>
              <a:t>: </a:t>
            </a:r>
            <a:r>
              <a:rPr lang="en-US" sz="1100" i="1" dirty="0" smtClean="0">
                <a:solidFill>
                  <a:srgbClr val="FF0000"/>
                </a:solidFill>
              </a:rPr>
              <a:t>Frustration Readers  among Grade 7 students decreased to 3% from 43% .</a:t>
            </a:r>
            <a:endParaRPr lang="en-US" sz="1100" dirty="0"/>
          </a:p>
          <a:p>
            <a:r>
              <a:rPr lang="en-US" sz="1100" b="1" dirty="0" smtClean="0">
                <a:solidFill>
                  <a:schemeClr val="tx1"/>
                </a:solidFill>
              </a:rPr>
              <a:t>Facilitating Factors: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1</a:t>
            </a:r>
            <a:r>
              <a:rPr lang="en-US" sz="1100" b="1" dirty="0" smtClean="0">
                <a:solidFill>
                  <a:schemeClr val="tx1"/>
                </a:solidFill>
              </a:rPr>
              <a:t>. </a:t>
            </a:r>
            <a:r>
              <a:rPr lang="en-US" sz="1100" dirty="0" smtClean="0">
                <a:solidFill>
                  <a:schemeClr val="tx1"/>
                </a:solidFill>
              </a:rPr>
              <a:t>Creation of 1 section Special Class for Non-Readers in Grade 7.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i="1" dirty="0" smtClean="0">
                <a:solidFill>
                  <a:schemeClr val="tx1"/>
                </a:solidFill>
              </a:rPr>
              <a:t>Teaching in all subjects  applied </a:t>
            </a:r>
            <a:r>
              <a:rPr lang="en-US" sz="1100" i="1" dirty="0">
                <a:solidFill>
                  <a:schemeClr val="tx1"/>
                </a:solidFill>
              </a:rPr>
              <a:t>reading </a:t>
            </a:r>
            <a:r>
              <a:rPr lang="en-US" sz="1100" i="1" dirty="0" smtClean="0">
                <a:solidFill>
                  <a:schemeClr val="tx1"/>
                </a:solidFill>
              </a:rPr>
              <a:t>approach.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i="1" dirty="0">
                <a:solidFill>
                  <a:schemeClr val="tx1"/>
                </a:solidFill>
              </a:rPr>
              <a:t>Big Brother/Big Sister (Mentoring</a:t>
            </a:r>
            <a:r>
              <a:rPr lang="en-US" sz="1100" i="1" dirty="0" smtClean="0">
                <a:solidFill>
                  <a:schemeClr val="tx1"/>
                </a:solidFill>
              </a:rPr>
              <a:t>) 1 hour per week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i="1" dirty="0" smtClean="0">
                <a:solidFill>
                  <a:schemeClr val="tx1"/>
                </a:solidFill>
              </a:rPr>
              <a:t>Feeding Program sponsored by private individuals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i="1" dirty="0" smtClean="0">
                <a:solidFill>
                  <a:schemeClr val="tx1"/>
                </a:solidFill>
              </a:rPr>
              <a:t>Counseling to students with behavioral problems</a:t>
            </a:r>
          </a:p>
          <a:p>
            <a:r>
              <a:rPr lang="en-US" sz="1100" i="1" dirty="0" smtClean="0">
                <a:solidFill>
                  <a:schemeClr val="tx1"/>
                </a:solidFill>
              </a:rPr>
              <a:t>2. Computer-Aided Instruction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3. Reading Intervention Activities in all grade 7 classes throughout the year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 smtClean="0">
                <a:solidFill>
                  <a:schemeClr val="tx1"/>
                </a:solidFill>
              </a:rPr>
              <a:t>Drop Everything &amp; Read (DEAR)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 err="1" smtClean="0">
                <a:solidFill>
                  <a:schemeClr val="tx1"/>
                </a:solidFill>
              </a:rPr>
              <a:t>Kaklase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ko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Sagot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Ko</a:t>
            </a:r>
            <a:r>
              <a:rPr lang="en-US" sz="1100" dirty="0" smtClean="0">
                <a:solidFill>
                  <a:schemeClr val="tx1"/>
                </a:solidFill>
              </a:rPr>
              <a:t> (peer mentoring)</a:t>
            </a:r>
          </a:p>
          <a:p>
            <a:r>
              <a:rPr lang="en-US" sz="1100" i="1" dirty="0" smtClean="0">
                <a:solidFill>
                  <a:schemeClr val="tx1"/>
                </a:solidFill>
              </a:rPr>
              <a:t>4.  </a:t>
            </a:r>
            <a:r>
              <a:rPr lang="en-US" sz="1100" i="1" dirty="0">
                <a:solidFill>
                  <a:schemeClr val="tx1"/>
                </a:solidFill>
              </a:rPr>
              <a:t>Home Visitations to  students incurred several absences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452" y="4346211"/>
            <a:ext cx="3576145" cy="2308324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Bottlenecks:</a:t>
            </a: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Not </a:t>
            </a:r>
            <a:r>
              <a:rPr lang="en-US" sz="1200" dirty="0">
                <a:solidFill>
                  <a:schemeClr val="tx1"/>
                </a:solidFill>
              </a:rPr>
              <a:t>all non-readers are confined in the special class, thus, non-readers  belong to regular class are left behind against the many  and they tend to leave </a:t>
            </a:r>
            <a:r>
              <a:rPr lang="en-US" sz="1200" dirty="0" smtClean="0">
                <a:solidFill>
                  <a:schemeClr val="tx1"/>
                </a:solidFill>
              </a:rPr>
              <a:t>classes oftentimes </a:t>
            </a:r>
            <a:r>
              <a:rPr lang="en-US" sz="1200" dirty="0">
                <a:solidFill>
                  <a:schemeClr val="tx1"/>
                </a:solidFill>
              </a:rPr>
              <a:t>resulting to failing marks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E</a:t>
            </a:r>
            <a:r>
              <a:rPr lang="en-US" sz="1200" dirty="0" smtClean="0">
                <a:solidFill>
                  <a:schemeClr val="tx1"/>
                </a:solidFill>
              </a:rPr>
              <a:t>xtreme  behavioral problems  of students specially children with special needs.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Proposed Solutions:</a:t>
            </a: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Additional  </a:t>
            </a:r>
            <a:r>
              <a:rPr lang="en-US" sz="1200" dirty="0" smtClean="0">
                <a:solidFill>
                  <a:schemeClr val="tx1"/>
                </a:solidFill>
              </a:rPr>
              <a:t>1 section of special </a:t>
            </a:r>
            <a:r>
              <a:rPr lang="en-US" sz="1200" dirty="0">
                <a:solidFill>
                  <a:schemeClr val="tx1"/>
                </a:solidFill>
              </a:rPr>
              <a:t>class for non-readers .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Capacitate teachers  teaching children with special needs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69628"/>
              </p:ext>
            </p:extLst>
          </p:nvPr>
        </p:nvGraphicFramePr>
        <p:xfrm>
          <a:off x="152398" y="4878377"/>
          <a:ext cx="5263054" cy="1781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4726"/>
                <a:gridCol w="531037"/>
                <a:gridCol w="657882"/>
                <a:gridCol w="657882"/>
                <a:gridCol w="657882"/>
                <a:gridCol w="657882"/>
                <a:gridCol w="604104"/>
                <a:gridCol w="711659"/>
              </a:tblGrid>
              <a:tr h="3462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Independent</a:t>
                      </a:r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Instructional</a:t>
                      </a:r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Frustration</a:t>
                      </a:r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 # of</a:t>
                      </a:r>
                      <a:r>
                        <a:rPr lang="en-US" sz="1000" baseline="0" dirty="0" smtClean="0"/>
                        <a:t> Students</a:t>
                      </a:r>
                      <a:endParaRPr lang="en-US" sz="1000" dirty="0"/>
                    </a:p>
                  </a:txBody>
                  <a:tcPr anchor="ctr"/>
                </a:tc>
              </a:tr>
              <a:tr h="3462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%</a:t>
                      </a:r>
                      <a:endParaRPr 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3462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Pre Test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283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41%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43%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691</a:t>
                      </a:r>
                      <a:endParaRPr lang="en-US" sz="1000" dirty="0"/>
                    </a:p>
                  </a:txBody>
                  <a:tcPr anchor="ctr"/>
                </a:tc>
              </a:tr>
              <a:tr h="3462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Post Test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306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47%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654</a:t>
                      </a:r>
                      <a:endParaRPr lang="en-US" sz="1000" dirty="0"/>
                    </a:p>
                  </a:txBody>
                  <a:tcPr anchor="ctr"/>
                </a:tc>
              </a:tr>
              <a:tr h="39135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%</a:t>
                      </a:r>
                      <a:r>
                        <a:rPr lang="en-US" sz="1000" baseline="0" dirty="0" smtClean="0"/>
                        <a:t> of </a:t>
                      </a:r>
                      <a:r>
                        <a:rPr lang="en-US" sz="1000" baseline="0" dirty="0" err="1" smtClean="0"/>
                        <a:t>Inc</a:t>
                      </a:r>
                      <a:r>
                        <a:rPr lang="en-US" sz="1000" baseline="0" dirty="0" smtClean="0"/>
                        <a:t>/Dec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34%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-40%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39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221486"/>
              </p:ext>
            </p:extLst>
          </p:nvPr>
        </p:nvGraphicFramePr>
        <p:xfrm>
          <a:off x="152400" y="813069"/>
          <a:ext cx="8839200" cy="346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63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Completion Rate in Three Years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4180344"/>
            <a:ext cx="4648200" cy="267765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b="1" i="1" dirty="0" smtClean="0">
                <a:solidFill>
                  <a:prstClr val="black"/>
                </a:solidFill>
              </a:rPr>
              <a:t>Facilitating Factors:</a:t>
            </a:r>
            <a:endParaRPr lang="en-US" sz="1400" b="1" i="1" dirty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1. Conversion </a:t>
            </a:r>
            <a:r>
              <a:rPr lang="en-US" sz="1400" dirty="0">
                <a:solidFill>
                  <a:prstClr val="black"/>
                </a:solidFill>
              </a:rPr>
              <a:t>of </a:t>
            </a:r>
            <a:r>
              <a:rPr lang="en-US" sz="1400" dirty="0" smtClean="0">
                <a:solidFill>
                  <a:prstClr val="black"/>
                </a:solidFill>
              </a:rPr>
              <a:t>the curriculum </a:t>
            </a:r>
            <a:r>
              <a:rPr lang="en-US" sz="1400" dirty="0">
                <a:solidFill>
                  <a:prstClr val="black"/>
                </a:solidFill>
              </a:rPr>
              <a:t>from general basic education to Strengthened Technical-Vocational Education </a:t>
            </a:r>
            <a:r>
              <a:rPr lang="en-US" sz="1400" dirty="0" smtClean="0">
                <a:solidFill>
                  <a:prstClr val="black"/>
                </a:solidFill>
              </a:rPr>
              <a:t>Program (STVEP) USING Competency Based Curriculum (CBC)in </a:t>
            </a:r>
            <a:r>
              <a:rPr lang="en-US" sz="1400" dirty="0">
                <a:solidFill>
                  <a:prstClr val="black"/>
                </a:solidFill>
              </a:rPr>
              <a:t>year 2008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2. Adopt-A-Student Program by the MLGU,BLGU and private individuals.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3. Catch-up Classes for Retained and </a:t>
            </a:r>
            <a:r>
              <a:rPr lang="en-US" sz="1400" dirty="0" err="1" smtClean="0">
                <a:solidFill>
                  <a:prstClr val="black"/>
                </a:solidFill>
              </a:rPr>
              <a:t>Balik</a:t>
            </a:r>
            <a:r>
              <a:rPr lang="en-US" sz="1400" dirty="0" smtClean="0">
                <a:solidFill>
                  <a:prstClr val="black"/>
                </a:solidFill>
              </a:rPr>
              <a:t>-Aral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4. Parenting Seminar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5. Home Visitation for SARDOs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6. Feeding Program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7. Intervention for Reading Deficiency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729251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400" i="1" dirty="0" smtClean="0">
              <a:solidFill>
                <a:prstClr val="black"/>
              </a:solidFill>
            </a:endParaRPr>
          </a:p>
          <a:p>
            <a:pPr lvl="0"/>
            <a:endParaRPr lang="en-US" sz="1400" i="1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258123"/>
            <a:ext cx="4191000" cy="25998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Trend</a:t>
            </a:r>
            <a:r>
              <a:rPr lang="en-US" sz="1400" dirty="0" smtClean="0">
                <a:solidFill>
                  <a:srgbClr val="FF0000"/>
                </a:solidFill>
              </a:rPr>
              <a:t>: Increasing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b="1" dirty="0" smtClean="0"/>
              <a:t>Data Analysis</a:t>
            </a:r>
            <a:r>
              <a:rPr lang="en-US" sz="1400" dirty="0" smtClean="0"/>
              <a:t>: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1. Completion rate increased in two consecutive years from 96.5% in 2011-2012 to 97.9% in 2013-2014.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2. Between the </a:t>
            </a:r>
            <a:r>
              <a:rPr lang="en-US" sz="1400" dirty="0">
                <a:solidFill>
                  <a:schemeClr val="tx1"/>
                </a:solidFill>
              </a:rPr>
              <a:t>male and female students, the latter  has the higher  percentage of completion </a:t>
            </a:r>
            <a:r>
              <a:rPr lang="en-US" sz="1400" dirty="0" smtClean="0">
                <a:solidFill>
                  <a:schemeClr val="tx1"/>
                </a:solidFill>
              </a:rPr>
              <a:t>in three consecutive years.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9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8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LORETO J. GINDAP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>SP-I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772400" cy="114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rush Script MT" pitchFamily="66" charset="0"/>
              </a:rPr>
              <a:t>Thank You!!!</a:t>
            </a:r>
            <a:endParaRPr lang="en-US" sz="88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2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2" y="152400"/>
            <a:ext cx="3316357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en-US" sz="2400" dirty="0" smtClean="0"/>
              <a:t> SMEPA </a:t>
            </a:r>
            <a:br>
              <a:rPr lang="en-US" sz="2400" dirty="0" smtClean="0"/>
            </a:b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Quarter - Quality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52" y="838200"/>
            <a:ext cx="3339548" cy="3276600"/>
          </a:xfr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800" smtClean="0">
                <a:solidFill>
                  <a:srgbClr val="800000"/>
                </a:solidFill>
              </a:rPr>
              <a:t>Participants: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School Head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Department Heads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Subject Coordinators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Year Level Chairman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Guidance Counselors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MLGU Representative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BLGU Representative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SGC Officers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800000"/>
                </a:solidFill>
              </a:rPr>
              <a:t>PTA Officers</a:t>
            </a:r>
          </a:p>
          <a:p>
            <a:endParaRPr lang="en-US" sz="2000" dirty="0" smtClean="0"/>
          </a:p>
          <a:p>
            <a:r>
              <a:rPr lang="en-US" sz="2000" dirty="0" smtClean="0"/>
              <a:t>      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5" name="Content Placeholder 4" descr="D:\marni\Pictures\sbm\HPIM3089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6388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marni\Pictures\sbm\HPIM30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4114800"/>
            <a:ext cx="4181061" cy="258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marni\Pictures\sbm\HPIM308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799"/>
            <a:ext cx="4800600" cy="2583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2406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991</TotalTime>
  <Words>809</Words>
  <Application>Microsoft Office PowerPoint</Application>
  <PresentationFormat>On-screen Show (4:3)</PresentationFormat>
  <Paragraphs>135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ALABEL NATIONAL HIGH SCHOOL</vt:lpstr>
      <vt:lpstr>S M E P A</vt:lpstr>
      <vt:lpstr>PowerPoint Presentation</vt:lpstr>
      <vt:lpstr>PowerPoint Presentation</vt:lpstr>
      <vt:lpstr>PowerPoint Presentation</vt:lpstr>
      <vt:lpstr>PowerPoint Presentation</vt:lpstr>
      <vt:lpstr>Completion Rate in Three Years</vt:lpstr>
      <vt:lpstr>LORETO J. GINDAP SP-I</vt:lpstr>
      <vt:lpstr> SMEPA  1ST Quarter - Quality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CREZNA</dc:creator>
  <cp:lastModifiedBy>SGC</cp:lastModifiedBy>
  <cp:revision>114</cp:revision>
  <cp:lastPrinted>2015-05-26T23:09:41Z</cp:lastPrinted>
  <dcterms:created xsi:type="dcterms:W3CDTF">2015-02-27T23:46:28Z</dcterms:created>
  <dcterms:modified xsi:type="dcterms:W3CDTF">2015-05-26T23:10:45Z</dcterms:modified>
</cp:coreProperties>
</file>